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sldIdLst>
    <p:sldId id="311" r:id="rId2"/>
    <p:sldId id="256" r:id="rId3"/>
    <p:sldId id="257" r:id="rId4"/>
    <p:sldId id="258" r:id="rId5"/>
    <p:sldId id="259" r:id="rId6"/>
    <p:sldId id="308" r:id="rId7"/>
    <p:sldId id="260" r:id="rId8"/>
    <p:sldId id="261" r:id="rId9"/>
    <p:sldId id="262" r:id="rId10"/>
    <p:sldId id="263" r:id="rId11"/>
    <p:sldId id="264" r:id="rId12"/>
    <p:sldId id="265" r:id="rId13"/>
    <p:sldId id="310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2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1044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FC9C7FEE-6850-4680-A86F-D5D3A73C0A15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s-E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CC4A4A-C6A5-4D2F-B822-3B4A88C61092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s-E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96063" y="304800"/>
            <a:ext cx="2008187" cy="61483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76925" cy="61483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41762" cy="4700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60900" y="1752600"/>
            <a:ext cx="3943350" cy="4700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37512" cy="470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s-ES" sz="2400">
              <a:latin typeface="Times New Roman" pitchFamily="18" charset="0"/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V="1">
            <a:off x="609600" y="6669088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Tema 1. Concepto de salud-enfermedad</a:t>
            </a: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Prevención terciaria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577262" cy="4700588"/>
          </a:xfrm>
        </p:spPr>
        <p:txBody>
          <a:bodyPr/>
          <a:lstStyle/>
          <a:p>
            <a:r>
              <a:rPr lang="es-ES"/>
              <a:t>Las acciones de rehabilitación brindadas a las personas a fin de que puedan utilizar sus capacidades y de esta manera, reintegrarse a la sociedad.</a:t>
            </a:r>
          </a:p>
          <a:p>
            <a:r>
              <a:rPr lang="es-ES"/>
              <a:t>Objetivo: limitar las consecuencias de la enfermedad (discapacidades y minusvalías)</a:t>
            </a:r>
          </a:p>
          <a:p>
            <a:r>
              <a:rPr lang="es-ES"/>
              <a:t>Métodos: evitar la aparición de las complicaciones y tratarlas cuando aparecen.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Determinantes de la salud y de la enfermedad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AutoNum type="arabicPeriod"/>
            </a:pPr>
            <a:r>
              <a:rPr lang="es-ES" sz="2600"/>
              <a:t>Biología humana: sustrato fisiológico, aspectos genéticos y evolutivos.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s-ES" sz="2600"/>
              <a:t>Medio ambiente: contaminación física, química, biológica, psicosocial y sociocultural.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s-ES" sz="2600"/>
              <a:t>Estilo de vida: conductas favorecedoras de la salud, conductas de riego para la salud, conductas de enfermedad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s-ES" sz="2600"/>
              <a:t>Sistema de asistencia sanitaria: medidas políticas de salud, calidad de la asistencia, medios técnicos, etc.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Salud-enfermedad y siglo XX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600"/>
              <a:t>Cambio en la realidad del enfermar:</a:t>
            </a:r>
          </a:p>
          <a:p>
            <a:pPr lvl="1"/>
            <a:r>
              <a:rPr lang="es-ES" sz="2200"/>
              <a:t>&lt; enfermedades agudo-infecciosas (mortales)</a:t>
            </a:r>
          </a:p>
          <a:p>
            <a:pPr lvl="1"/>
            <a:r>
              <a:rPr lang="es-ES" sz="2200"/>
              <a:t>&gt; enfermedades:</a:t>
            </a:r>
          </a:p>
          <a:p>
            <a:pPr lvl="2"/>
            <a:r>
              <a:rPr lang="es-ES" sz="2100"/>
              <a:t>Crónicas (diabetes, hipertensión, asma, …)</a:t>
            </a:r>
          </a:p>
          <a:p>
            <a:pPr lvl="2"/>
            <a:r>
              <a:rPr lang="es-ES" sz="2100"/>
              <a:t>Prevenibles (cáncer, czvasc, …): papel muy importante de factores conductuales y estilos de vida.</a:t>
            </a:r>
          </a:p>
          <a:p>
            <a:pPr lvl="2"/>
            <a:endParaRPr lang="es-ES" sz="2100"/>
          </a:p>
          <a:p>
            <a:pPr lvl="2">
              <a:buFont typeface="Wingdings" pitchFamily="2" charset="2"/>
              <a:buNone/>
            </a:pPr>
            <a:r>
              <a:rPr lang="es-ES" sz="2100"/>
              <a:t>7 de las principales causas de muerte podrían disminuir interviniendo sobre las siguientes conductas:</a:t>
            </a:r>
          </a:p>
          <a:p>
            <a:pPr lvl="2">
              <a:buFontTx/>
              <a:buNone/>
            </a:pPr>
            <a:r>
              <a:rPr lang="es-ES" sz="2100"/>
              <a:t>- Consumo de tabaco       -Dieta</a:t>
            </a:r>
          </a:p>
          <a:p>
            <a:pPr lvl="2">
              <a:buFontTx/>
              <a:buNone/>
            </a:pPr>
            <a:r>
              <a:rPr lang="es-ES" sz="2100"/>
              <a:t>- Consumo de OH            - Ejercicio físico</a:t>
            </a:r>
          </a:p>
          <a:p>
            <a:pPr lvl="2">
              <a:buFontTx/>
              <a:buNone/>
            </a:pPr>
            <a:r>
              <a:rPr lang="es-ES" sz="2100"/>
              <a:t>- Adherencia a los ttos.    - Exámenes periódicos de salud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3" name="Picture 5" descr="mclar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751013"/>
            <a:ext cx="7993062" cy="4405312"/>
          </a:xfrm>
          <a:prstGeom prst="rect">
            <a:avLst/>
          </a:prstGeom>
          <a:noFill/>
        </p:spPr>
      </p:pic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611188" y="6165850"/>
            <a:ext cx="806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Anuncio de la campaña anti-tabaco del Dpto. de Salud de California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Definición de salud. (OMS, 1946)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La salud es un estado de completo bienestar</a:t>
            </a:r>
          </a:p>
          <a:p>
            <a:pPr lvl="1"/>
            <a:r>
              <a:rPr lang="es-ES"/>
              <a:t>Físico</a:t>
            </a:r>
          </a:p>
          <a:p>
            <a:pPr lvl="1"/>
            <a:r>
              <a:rPr lang="es-ES"/>
              <a:t>Psíquico</a:t>
            </a:r>
          </a:p>
          <a:p>
            <a:pPr lvl="1"/>
            <a:r>
              <a:rPr lang="es-ES"/>
              <a:t>Social</a:t>
            </a:r>
          </a:p>
          <a:p>
            <a:pPr>
              <a:buFont typeface="Wingdings" pitchFamily="2" charset="2"/>
              <a:buNone/>
            </a:pPr>
            <a:r>
              <a:rPr lang="es-ES"/>
              <a:t>y NO únicamente la ausencia de enfermedad</a:t>
            </a:r>
          </a:p>
          <a:p>
            <a:r>
              <a:rPr lang="es-ES"/>
              <a:t>Definición positiva y comprehensiva (bio-psico-social)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r>
              <a:rPr lang="es-ES" sz="4000"/>
              <a:t>Concepto de salud. Características</a:t>
            </a:r>
            <a:br>
              <a:rPr lang="es-ES" sz="4000"/>
            </a:br>
            <a:r>
              <a:rPr lang="es-ES" sz="4000"/>
              <a:t> (San Martín y Pastor,1988)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AutoNum type="arabicPeriod"/>
            </a:pPr>
            <a:r>
              <a:rPr lang="es-ES"/>
              <a:t>Variabilidad: el estado de salud no puede ser algo absoluto o completo o permanente</a:t>
            </a:r>
          </a:p>
          <a:p>
            <a:pPr marL="571500" indent="-571500">
              <a:buFont typeface="Wingdings" pitchFamily="2" charset="2"/>
              <a:buAutoNum type="arabicPeriod"/>
            </a:pPr>
            <a:endParaRPr lang="es-ES"/>
          </a:p>
          <a:p>
            <a:pPr marL="571500" indent="-571500">
              <a:buFont typeface="Wingdings" pitchFamily="2" charset="2"/>
              <a:buAutoNum type="arabicPeriod"/>
            </a:pPr>
            <a:r>
              <a:rPr lang="es-ES"/>
              <a:t>No existe un límite definido y drástico entre la salud y la enfermedad, sino que existen distintos niveles y grados que a su vez tampoco tiene criterios establecidos</a:t>
            </a:r>
          </a:p>
          <a:p>
            <a:pPr marL="571500" indent="-571500">
              <a:buFont typeface="Wingdings" pitchFamily="2" charset="2"/>
              <a:buNone/>
            </a:pPr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174038" cy="1216025"/>
          </a:xfrm>
        </p:spPr>
        <p:txBody>
          <a:bodyPr/>
          <a:lstStyle/>
          <a:p>
            <a:r>
              <a:rPr lang="es-ES" sz="4000"/>
              <a:t>Concepto de salud. Características </a:t>
            </a:r>
            <a:br>
              <a:rPr lang="es-ES" sz="4000"/>
            </a:br>
            <a:r>
              <a:rPr lang="es-ES" sz="4000"/>
              <a:t>(San Martín y Pastor,1988) (2)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AutoNum type="arabicPeriod" startAt="3"/>
            </a:pPr>
            <a:r>
              <a:rPr lang="es-ES"/>
              <a:t>El concepto de salud implica la consideración de tres componentes:</a:t>
            </a:r>
          </a:p>
          <a:p>
            <a:pPr marL="966788" lvl="1" indent="-495300"/>
            <a:r>
              <a:rPr lang="es-ES"/>
              <a:t>Subjetivo: percepción y creencia de bienestar</a:t>
            </a:r>
          </a:p>
          <a:p>
            <a:pPr marL="966788" lvl="1" indent="-495300"/>
            <a:r>
              <a:rPr lang="es-ES"/>
              <a:t>Objetivo: integridad y/o funcionalidad orgánica</a:t>
            </a:r>
          </a:p>
          <a:p>
            <a:pPr marL="966788" lvl="1" indent="-495300"/>
            <a:r>
              <a:rPr lang="es-ES"/>
              <a:t>Adaptativo: integración bio-psico-social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Modelo unidimensional de salud-enfermedad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u="sng"/>
              <a:t>Salud</a:t>
            </a:r>
            <a:r>
              <a:rPr lang="es-ES"/>
              <a:t>: logro del más alto nivel de bienestar físico, mental y social, y de la capacidad de funcionamiento que permitan los factores sociales en los que vive inmerso el individuo, lo que resulta en su plena adaptación biopsicosocial</a:t>
            </a:r>
            <a:endParaRPr lang="es-ES" u="sng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Modelo unidimensional de salud-enfermedad</a:t>
            </a:r>
          </a:p>
        </p:txBody>
      </p:sp>
      <p:grpSp>
        <p:nvGrpSpPr>
          <p:cNvPr id="79896" name="Group 24"/>
          <p:cNvGrpSpPr>
            <a:grpSpLocks/>
          </p:cNvGrpSpPr>
          <p:nvPr/>
        </p:nvGrpSpPr>
        <p:grpSpPr bwMode="auto">
          <a:xfrm>
            <a:off x="468313" y="1844675"/>
            <a:ext cx="8208962" cy="4608513"/>
            <a:chOff x="295" y="1071"/>
            <a:chExt cx="5171" cy="2903"/>
          </a:xfrm>
        </p:grpSpPr>
        <p:grpSp>
          <p:nvGrpSpPr>
            <p:cNvPr id="79890" name="Group 18"/>
            <p:cNvGrpSpPr>
              <a:grpSpLocks/>
            </p:cNvGrpSpPr>
            <p:nvPr/>
          </p:nvGrpSpPr>
          <p:grpSpPr bwMode="auto">
            <a:xfrm>
              <a:off x="295" y="1071"/>
              <a:ext cx="5171" cy="2903"/>
              <a:chOff x="431" y="1071"/>
              <a:chExt cx="5171" cy="2903"/>
            </a:xfrm>
          </p:grpSpPr>
          <p:sp>
            <p:nvSpPr>
              <p:cNvPr id="79876" name="AutoShape 4"/>
              <p:cNvSpPr>
                <a:spLocks noChangeArrowheads="1"/>
              </p:cNvSpPr>
              <p:nvPr/>
            </p:nvSpPr>
            <p:spPr bwMode="auto">
              <a:xfrm>
                <a:off x="3289" y="2024"/>
                <a:ext cx="1814" cy="998"/>
              </a:xfrm>
              <a:prstGeom prst="rightArrow">
                <a:avLst>
                  <a:gd name="adj1" fmla="val 50000"/>
                  <a:gd name="adj2" fmla="val 45441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79877" name="AutoShape 5"/>
              <p:cNvSpPr>
                <a:spLocks noChangeArrowheads="1"/>
              </p:cNvSpPr>
              <p:nvPr/>
            </p:nvSpPr>
            <p:spPr bwMode="auto">
              <a:xfrm flipH="1">
                <a:off x="703" y="2024"/>
                <a:ext cx="1768" cy="998"/>
              </a:xfrm>
              <a:prstGeom prst="rightArrow">
                <a:avLst>
                  <a:gd name="adj1" fmla="val 50000"/>
                  <a:gd name="adj2" fmla="val 44289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79878" name="Text Box 6"/>
              <p:cNvSpPr txBox="1">
                <a:spLocks noChangeArrowheads="1"/>
              </p:cNvSpPr>
              <p:nvPr/>
            </p:nvSpPr>
            <p:spPr bwMode="auto">
              <a:xfrm>
                <a:off x="3379" y="2296"/>
                <a:ext cx="1361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/>
                  <a:t>INCREMENTO </a:t>
                </a:r>
                <a:br>
                  <a:rPr lang="es-ES"/>
                </a:br>
                <a:r>
                  <a:rPr lang="es-ES"/>
                  <a:t>DE LA SALUD</a:t>
                </a:r>
              </a:p>
            </p:txBody>
          </p:sp>
          <p:sp>
            <p:nvSpPr>
              <p:cNvPr id="79879" name="Text Box 7"/>
              <p:cNvSpPr txBox="1">
                <a:spLocks noChangeArrowheads="1"/>
              </p:cNvSpPr>
              <p:nvPr/>
            </p:nvSpPr>
            <p:spPr bwMode="auto">
              <a:xfrm>
                <a:off x="1383" y="2296"/>
                <a:ext cx="1043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/>
                  <a:t>PÉRDIDA DE LA SALUD</a:t>
                </a:r>
              </a:p>
            </p:txBody>
          </p:sp>
          <p:sp>
            <p:nvSpPr>
              <p:cNvPr id="79880" name="Text Box 8"/>
              <p:cNvSpPr txBox="1">
                <a:spLocks noChangeArrowheads="1"/>
              </p:cNvSpPr>
              <p:nvPr/>
            </p:nvSpPr>
            <p:spPr bwMode="auto">
              <a:xfrm>
                <a:off x="2517" y="2387"/>
                <a:ext cx="726" cy="231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s-ES" b="1"/>
                  <a:t>SALUD</a:t>
                </a:r>
              </a:p>
            </p:txBody>
          </p:sp>
          <p:sp>
            <p:nvSpPr>
              <p:cNvPr id="79881" name="AutoShape 9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699" y="2704"/>
                <a:ext cx="362" cy="318"/>
              </a:xfrm>
              <a:prstGeom prst="actionButtonHelp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79882" name="AutoShape 10"/>
              <p:cNvSpPr>
                <a:spLocks noChangeArrowheads="1"/>
              </p:cNvSpPr>
              <p:nvPr/>
            </p:nvSpPr>
            <p:spPr bwMode="auto">
              <a:xfrm>
                <a:off x="2790" y="3113"/>
                <a:ext cx="226" cy="181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79883" name="Text Box 11"/>
              <p:cNvSpPr txBox="1">
                <a:spLocks noChangeArrowheads="1"/>
              </p:cNvSpPr>
              <p:nvPr/>
            </p:nvSpPr>
            <p:spPr bwMode="auto">
              <a:xfrm>
                <a:off x="1791" y="3426"/>
                <a:ext cx="222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s-ES"/>
                  <a:t>AUSENCIA DE ENFERMEDAD</a:t>
                </a:r>
                <a:br>
                  <a:rPr lang="es-ES"/>
                </a:br>
                <a:r>
                  <a:rPr lang="es-ES"/>
                  <a:t>AUSENCIA DE BIENESTAR</a:t>
                </a:r>
              </a:p>
            </p:txBody>
          </p:sp>
          <p:pic>
            <p:nvPicPr>
              <p:cNvPr id="79884" name="Picture 12" descr="MMj03369800000[1]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84" y="2320"/>
                <a:ext cx="384" cy="384"/>
              </a:xfrm>
              <a:prstGeom prst="rect">
                <a:avLst/>
              </a:prstGeom>
              <a:noFill/>
            </p:spPr>
          </p:pic>
          <p:sp>
            <p:nvSpPr>
              <p:cNvPr id="79885" name="Text Box 13"/>
              <p:cNvSpPr txBox="1">
                <a:spLocks noChangeArrowheads="1"/>
              </p:cNvSpPr>
              <p:nvPr/>
            </p:nvSpPr>
            <p:spPr bwMode="auto">
              <a:xfrm rot="-5400000">
                <a:off x="-257" y="2394"/>
                <a:ext cx="158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s-ES" sz="1600"/>
                  <a:t>MUERTE PREMATURA</a:t>
                </a:r>
              </a:p>
            </p:txBody>
          </p:sp>
          <p:sp>
            <p:nvSpPr>
              <p:cNvPr id="79886" name="Text Box 14"/>
              <p:cNvSpPr txBox="1">
                <a:spLocks noChangeArrowheads="1"/>
              </p:cNvSpPr>
              <p:nvPr/>
            </p:nvSpPr>
            <p:spPr bwMode="auto">
              <a:xfrm rot="-5400000" flipH="1" flipV="1">
                <a:off x="3929" y="2301"/>
                <a:ext cx="2903" cy="4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s-ES" sz="1600"/>
                  <a:t>BIENESTAR FÍSICO, MENTAL Y SOCIAL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s-ES" sz="1600"/>
                  <a:t>CAPACIDAD FUNCIÓN</a:t>
                </a:r>
              </a:p>
            </p:txBody>
          </p:sp>
          <p:pic>
            <p:nvPicPr>
              <p:cNvPr id="79887" name="Picture 15" descr="j028569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548" y="2251"/>
                <a:ext cx="509" cy="544"/>
              </a:xfrm>
              <a:prstGeom prst="rect">
                <a:avLst/>
              </a:prstGeom>
              <a:noFill/>
            </p:spPr>
          </p:pic>
          <p:sp>
            <p:nvSpPr>
              <p:cNvPr id="79888" name="Text Box 16"/>
              <p:cNvSpPr txBox="1">
                <a:spLocks noChangeArrowheads="1"/>
              </p:cNvSpPr>
              <p:nvPr/>
            </p:nvSpPr>
            <p:spPr bwMode="auto">
              <a:xfrm>
                <a:off x="3334" y="2840"/>
                <a:ext cx="140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sz="1400"/>
                  <a:t>PROMOCIÓN SALUD</a:t>
                </a:r>
              </a:p>
            </p:txBody>
          </p:sp>
          <p:sp>
            <p:nvSpPr>
              <p:cNvPr id="79889" name="Text Box 17"/>
              <p:cNvSpPr txBox="1">
                <a:spLocks noChangeArrowheads="1"/>
              </p:cNvSpPr>
              <p:nvPr/>
            </p:nvSpPr>
            <p:spPr bwMode="auto">
              <a:xfrm>
                <a:off x="1202" y="2830"/>
                <a:ext cx="127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ES" sz="1400"/>
                  <a:t>NIVEL ASISTENCIAL</a:t>
                </a:r>
              </a:p>
            </p:txBody>
          </p:sp>
        </p:grpSp>
        <p:sp>
          <p:nvSpPr>
            <p:cNvPr id="79891" name="Text Box 19"/>
            <p:cNvSpPr txBox="1">
              <a:spLocks noChangeArrowheads="1"/>
            </p:cNvSpPr>
            <p:nvPr/>
          </p:nvSpPr>
          <p:spPr bwMode="auto">
            <a:xfrm>
              <a:off x="2471" y="1884"/>
              <a:ext cx="1316" cy="231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>
                  <a:solidFill>
                    <a:schemeClr val="bg1"/>
                  </a:solidFill>
                </a:rPr>
                <a:t>PREVENCIÓN 1ª</a:t>
              </a:r>
            </a:p>
          </p:txBody>
        </p:sp>
        <p:sp>
          <p:nvSpPr>
            <p:cNvPr id="79892" name="Text Box 20"/>
            <p:cNvSpPr txBox="1">
              <a:spLocks noChangeArrowheads="1"/>
            </p:cNvSpPr>
            <p:nvPr/>
          </p:nvSpPr>
          <p:spPr bwMode="auto">
            <a:xfrm>
              <a:off x="1972" y="1480"/>
              <a:ext cx="1316" cy="231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>
                  <a:solidFill>
                    <a:schemeClr val="bg1"/>
                  </a:solidFill>
                </a:rPr>
                <a:t>PREVENCIÓN 2ª</a:t>
              </a:r>
            </a:p>
          </p:txBody>
        </p:sp>
        <p:sp>
          <p:nvSpPr>
            <p:cNvPr id="79893" name="Text Box 21"/>
            <p:cNvSpPr txBox="1">
              <a:spLocks noChangeArrowheads="1"/>
            </p:cNvSpPr>
            <p:nvPr/>
          </p:nvSpPr>
          <p:spPr bwMode="auto">
            <a:xfrm>
              <a:off x="1429" y="1117"/>
              <a:ext cx="1316" cy="231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>
                  <a:solidFill>
                    <a:schemeClr val="bg1"/>
                  </a:solidFill>
                </a:rPr>
                <a:t>PREVENCIÓN 3ª</a:t>
              </a:r>
            </a:p>
          </p:txBody>
        </p:sp>
        <p:sp>
          <p:nvSpPr>
            <p:cNvPr id="79894" name="Text Box 22"/>
            <p:cNvSpPr txBox="1">
              <a:spLocks noChangeArrowheads="1"/>
            </p:cNvSpPr>
            <p:nvPr/>
          </p:nvSpPr>
          <p:spPr bwMode="auto">
            <a:xfrm>
              <a:off x="3470" y="1389"/>
              <a:ext cx="1316" cy="40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>
                  <a:solidFill>
                    <a:schemeClr val="bg1"/>
                  </a:solidFill>
                </a:rPr>
                <a:t>EDUCACIÓN PARA LA SALUD</a:t>
              </a:r>
            </a:p>
          </p:txBody>
        </p:sp>
      </p:grp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34925" y="6381750"/>
            <a:ext cx="3889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/>
              <a:t>Modificado de Salleras, 1985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Promoción de la salud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600"/>
              <a:t>Elemento común para los que reconocen la necesidad de un cambio en el estilo de vida con el fin de mejorar la salud de las personas</a:t>
            </a:r>
          </a:p>
          <a:p>
            <a:r>
              <a:rPr lang="es-ES" sz="2600"/>
              <a:t>Objetivos:</a:t>
            </a:r>
          </a:p>
          <a:p>
            <a:pPr lvl="1"/>
            <a:r>
              <a:rPr lang="es-ES" sz="2200"/>
              <a:t>Desarrollar hábitos y costumbres sanas en la gente</a:t>
            </a:r>
          </a:p>
          <a:p>
            <a:pPr lvl="1"/>
            <a:r>
              <a:rPr lang="es-ES" sz="2200"/>
              <a:t>Promover modificación de factores externos al individuo que influyen negativamente en su salud</a:t>
            </a:r>
          </a:p>
          <a:p>
            <a:pPr lvl="1"/>
            <a:r>
              <a:rPr lang="es-ES" sz="2200"/>
              <a:t>Lograr que la salud sea aceptada como valor fundamental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Prevención primaria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Conjunto de medidas que se aplican en el manejo del proceso salud-enfermedad antes que el individuo se enferme.</a:t>
            </a:r>
          </a:p>
          <a:p>
            <a:r>
              <a:rPr lang="es-ES"/>
              <a:t>Objetivo: (prevenir) reducir la aparición de enfermedades.</a:t>
            </a:r>
          </a:p>
          <a:p>
            <a:r>
              <a:rPr lang="es-ES"/>
              <a:t>Método: eliminar los factores causales.</a:t>
            </a:r>
          </a:p>
          <a:p>
            <a:endParaRPr lang="es-ES"/>
          </a:p>
          <a:p>
            <a:r>
              <a:rPr lang="es-ES"/>
              <a:t>Ejemplos: vacunaciones, sal yodada, evitar accidentes domésticos, casco en moto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Prevención secundaria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Objetivo: reducir la duración de la enfermedad.</a:t>
            </a:r>
          </a:p>
          <a:p>
            <a:r>
              <a:rPr lang="es-ES"/>
              <a:t>Método: detección precoz y tratamiento temprano.</a:t>
            </a:r>
          </a:p>
          <a:p>
            <a:endParaRPr lang="es-ES"/>
          </a:p>
          <a:p>
            <a:r>
              <a:rPr lang="es-ES"/>
              <a:t>Programas para la detección precoz del cáncer de mama.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rfil">
  <a:themeElements>
    <a:clrScheme name="Per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er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322</TotalTime>
  <Words>579</Words>
  <Application>Microsoft Office PowerPoint</Application>
  <PresentationFormat>Presentación en pantalla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Wingdings</vt:lpstr>
      <vt:lpstr>Verdana</vt:lpstr>
      <vt:lpstr>Perfil</vt:lpstr>
      <vt:lpstr>Tema 1. Concepto de salud-enfermedad</vt:lpstr>
      <vt:lpstr>Definición de salud. (OMS, 1946)</vt:lpstr>
      <vt:lpstr>Concepto de salud. Características  (San Martín y Pastor,1988)</vt:lpstr>
      <vt:lpstr>Concepto de salud. Características  (San Martín y Pastor,1988) (2)</vt:lpstr>
      <vt:lpstr>Modelo unidimensional de salud-enfermedad</vt:lpstr>
      <vt:lpstr>Modelo unidimensional de salud-enfermedad</vt:lpstr>
      <vt:lpstr>Promoción de la salud</vt:lpstr>
      <vt:lpstr>Prevención primaria</vt:lpstr>
      <vt:lpstr>Prevención secundaria</vt:lpstr>
      <vt:lpstr>Prevención terciaria</vt:lpstr>
      <vt:lpstr>Determinantes de la salud y de la enfermedad</vt:lpstr>
      <vt:lpstr>Salud-enfermedad y siglo XX</vt:lpstr>
      <vt:lpstr>Diapositiva 13</vt:lpstr>
    </vt:vector>
  </TitlesOfParts>
  <Company>Universidad de Oviedo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Sara</dc:creator>
  <cp:lastModifiedBy>Josune</cp:lastModifiedBy>
  <cp:revision>12</cp:revision>
  <dcterms:created xsi:type="dcterms:W3CDTF">2007-09-20T14:28:05Z</dcterms:created>
  <dcterms:modified xsi:type="dcterms:W3CDTF">2010-03-17T18:04:26Z</dcterms:modified>
</cp:coreProperties>
</file>